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306" r:id="rId13"/>
    <p:sldId id="267" r:id="rId14"/>
    <p:sldId id="287" r:id="rId15"/>
    <p:sldId id="289" r:id="rId16"/>
    <p:sldId id="268" r:id="rId17"/>
    <p:sldId id="291" r:id="rId18"/>
    <p:sldId id="292" r:id="rId19"/>
    <p:sldId id="269" r:id="rId20"/>
    <p:sldId id="293" r:id="rId21"/>
    <p:sldId id="295" r:id="rId22"/>
    <p:sldId id="296" r:id="rId23"/>
    <p:sldId id="270" r:id="rId24"/>
    <p:sldId id="298" r:id="rId25"/>
    <p:sldId id="305" r:id="rId26"/>
    <p:sldId id="301" r:id="rId27"/>
    <p:sldId id="273" r:id="rId28"/>
    <p:sldId id="30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3F4"/>
    <a:srgbClr val="05BCFE"/>
    <a:srgbClr val="CC00FF"/>
    <a:srgbClr val="FFCD05"/>
    <a:srgbClr val="FFFFF5"/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1" autoAdjust="0"/>
    <p:restoredTop sz="94514" autoAdjust="0"/>
  </p:normalViewPr>
  <p:slideViewPr>
    <p:cSldViewPr snapToGrid="0">
      <p:cViewPr>
        <p:scale>
          <a:sx n="66" d="100"/>
          <a:sy n="66" d="100"/>
        </p:scale>
        <p:origin x="38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439471031704616"/>
          <c:y val="0.15958105687944635"/>
          <c:w val="0.54270488433065034"/>
          <c:h val="0.7172858358935001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4010907458216210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3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82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5617224" y="193476"/>
            <a:ext cx="4006651" cy="1415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44" y="2616584"/>
            <a:ext cx="3989431" cy="2659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10570566" y="13600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4" name="矩形 13"/>
          <p:cNvSpPr/>
          <p:nvPr/>
        </p:nvSpPr>
        <p:spPr>
          <a:xfrm>
            <a:off x="5617224" y="1608882"/>
            <a:ext cx="4006651" cy="1133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9763117" y="7656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609229" y="19446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是否推薦相似景點</a:t>
            </a:r>
          </a:p>
        </p:txBody>
      </p:sp>
      <p:sp>
        <p:nvSpPr>
          <p:cNvPr id="19" name="矩形 18"/>
          <p:cNvSpPr/>
          <p:nvPr/>
        </p:nvSpPr>
        <p:spPr>
          <a:xfrm>
            <a:off x="5617224" y="2742056"/>
            <a:ext cx="4145893" cy="240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617225" y="5150733"/>
            <a:ext cx="1535930" cy="1525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785920" y="34431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345872" y="56828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90311" y="210949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1315907" y="5380672"/>
            <a:ext cx="4162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14" grpId="0" animBg="1"/>
      <p:bldP spid="14" grpId="1" animBg="1"/>
      <p:bldP spid="2" grpId="0"/>
      <p:bldP spid="2" grpId="1"/>
      <p:bldP spid="17" grpId="0"/>
      <p:bldP spid="17" grpId="1"/>
      <p:bldP spid="19" grpId="0" animBg="1"/>
      <p:bldP spid="19" grpId="1" animBg="1"/>
      <p:bldP spid="20" grpId="0" animBg="1"/>
      <p:bldP spid="21" grpId="0"/>
      <p:bldP spid="21" grpId="1"/>
      <p:bldP spid="2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D53BA7DA-F89A-4D0F-A890-5DC5E93359CF}"/>
              </a:ext>
            </a:extLst>
          </p:cNvPr>
          <p:cNvGrpSpPr/>
          <p:nvPr/>
        </p:nvGrpSpPr>
        <p:grpSpPr>
          <a:xfrm>
            <a:off x="2988027" y="1528343"/>
            <a:ext cx="7747171" cy="3935197"/>
            <a:chOff x="2965523" y="1528343"/>
            <a:chExt cx="7747171" cy="393519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B0972E00-4385-43F5-9BC3-EFA1E1DB950B}"/>
                </a:ext>
              </a:extLst>
            </p:cNvPr>
            <p:cNvGrpSpPr/>
            <p:nvPr/>
          </p:nvGrpSpPr>
          <p:grpSpPr>
            <a:xfrm>
              <a:off x="2965523" y="1528343"/>
              <a:ext cx="7747171" cy="3935197"/>
              <a:chOff x="2946303" y="1528343"/>
              <a:chExt cx="7747171" cy="3935197"/>
            </a:xfrm>
          </p:grpSpPr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FF31CEF7-683C-496C-A8B4-ADD8D498BE88}"/>
                  </a:ext>
                </a:extLst>
              </p:cNvPr>
              <p:cNvGrpSpPr/>
              <p:nvPr/>
            </p:nvGrpSpPr>
            <p:grpSpPr>
              <a:xfrm>
                <a:off x="2946303" y="1528343"/>
                <a:ext cx="7747171" cy="3935197"/>
                <a:chOff x="2946303" y="1528343"/>
                <a:chExt cx="7747171" cy="3935197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7605BF79-AD25-4538-A4AF-8E6A544C97E3}"/>
                    </a:ext>
                  </a:extLst>
                </p:cNvPr>
                <p:cNvSpPr/>
                <p:nvPr/>
              </p:nvSpPr>
              <p:spPr>
                <a:xfrm>
                  <a:off x="2972781" y="2278381"/>
                  <a:ext cx="7704571" cy="3185159"/>
                </a:xfrm>
                <a:prstGeom prst="roundRect">
                  <a:avLst>
                    <a:gd name="adj" fmla="val 14059"/>
                  </a:avLst>
                </a:prstGeom>
                <a:noFill/>
                <a:ln w="38100">
                  <a:solidFill>
                    <a:srgbClr val="CC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071DAFB0-8662-487A-9481-F1899DB456DE}"/>
                    </a:ext>
                  </a:extLst>
                </p:cNvPr>
                <p:cNvSpPr/>
                <p:nvPr/>
              </p:nvSpPr>
              <p:spPr>
                <a:xfrm>
                  <a:off x="2946303" y="1528343"/>
                  <a:ext cx="7747171" cy="1448220"/>
                </a:xfrm>
                <a:prstGeom prst="roundRect">
                  <a:avLst>
                    <a:gd name="adj" fmla="val 12901"/>
                  </a:avLst>
                </a:prstGeom>
                <a:solidFill>
                  <a:srgbClr val="CC00F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F480201-855B-489C-AE8E-B80F9887BC15}"/>
                  </a:ext>
                </a:extLst>
              </p:cNvPr>
              <p:cNvSpPr txBox="1"/>
              <p:nvPr/>
            </p:nvSpPr>
            <p:spPr>
              <a:xfrm>
                <a:off x="8244148" y="1924438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4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長期目標</a:t>
                </a:r>
              </a:p>
            </p:txBody>
          </p:sp>
        </p:grp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54D11EBC-CE25-489D-811A-58A14A131C9E}"/>
                </a:ext>
              </a:extLst>
            </p:cNvPr>
            <p:cNvSpPr txBox="1"/>
            <p:nvPr/>
          </p:nvSpPr>
          <p:spPr>
            <a:xfrm>
              <a:off x="8074489" y="3419774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．拓展上游顧客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3E183CCE-3FC7-4E7E-9D45-D7B7A6107EA3}"/>
                </a:ext>
              </a:extLst>
            </p:cNvPr>
            <p:cNvSpPr txBox="1"/>
            <p:nvPr/>
          </p:nvSpPr>
          <p:spPr>
            <a:xfrm>
              <a:off x="8074489" y="409381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．提供優惠</a:t>
              </a:r>
            </a:p>
          </p:txBody>
        </p:sp>
      </p:grpSp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2009573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dirty="0">
                <a:effectLst/>
              </a:rPr>
              <a:t>市場分析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4AD6529-63D2-4631-BE1D-DA785CEC6047}"/>
              </a:ext>
            </a:extLst>
          </p:cNvPr>
          <p:cNvGrpSpPr/>
          <p:nvPr/>
        </p:nvGrpSpPr>
        <p:grpSpPr>
          <a:xfrm>
            <a:off x="2985620" y="1935663"/>
            <a:ext cx="5108036" cy="3527877"/>
            <a:chOff x="2965524" y="1935663"/>
            <a:chExt cx="5108036" cy="352787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03813F4-ECD2-448A-800D-62DE4980F474}"/>
                </a:ext>
              </a:extLst>
            </p:cNvPr>
            <p:cNvGrpSpPr/>
            <p:nvPr/>
          </p:nvGrpSpPr>
          <p:grpSpPr>
            <a:xfrm>
              <a:off x="2965524" y="1935663"/>
              <a:ext cx="5108036" cy="3527877"/>
              <a:chOff x="2946304" y="1935663"/>
              <a:chExt cx="5108036" cy="3527877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051B2D94-4654-42EB-886D-C86295220A54}"/>
                  </a:ext>
                </a:extLst>
              </p:cNvPr>
              <p:cNvGrpSpPr/>
              <p:nvPr/>
            </p:nvGrpSpPr>
            <p:grpSpPr>
              <a:xfrm>
                <a:off x="2946304" y="1935663"/>
                <a:ext cx="5108036" cy="3527877"/>
                <a:chOff x="2946304" y="1935663"/>
                <a:chExt cx="5108036" cy="3527877"/>
              </a:xfrm>
            </p:grpSpPr>
            <p:sp>
              <p:nvSpPr>
                <p:cNvPr id="13" name="矩形: 圓角 12">
                  <a:extLst>
                    <a:ext uri="{FF2B5EF4-FFF2-40B4-BE49-F238E27FC236}">
                      <a16:creationId xmlns:a16="http://schemas.microsoft.com/office/drawing/2014/main" id="{B379B4BD-A312-4022-9947-FEE2CA14819F}"/>
                    </a:ext>
                  </a:extLst>
                </p:cNvPr>
                <p:cNvSpPr/>
                <p:nvPr/>
              </p:nvSpPr>
              <p:spPr>
                <a:xfrm>
                  <a:off x="2975189" y="2278381"/>
                  <a:ext cx="5048671" cy="3185159"/>
                </a:xfrm>
                <a:prstGeom prst="roundRect">
                  <a:avLst>
                    <a:gd name="adj" fmla="val 14059"/>
                  </a:avLst>
                </a:prstGeom>
                <a:noFill/>
                <a:ln w="38100">
                  <a:solidFill>
                    <a:srgbClr val="FFCD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: 圓角 11">
                  <a:extLst>
                    <a:ext uri="{FF2B5EF4-FFF2-40B4-BE49-F238E27FC236}">
                      <a16:creationId xmlns:a16="http://schemas.microsoft.com/office/drawing/2014/main" id="{72A55C35-ACAD-43FB-AC9A-DDE826CB0466}"/>
                    </a:ext>
                  </a:extLst>
                </p:cNvPr>
                <p:cNvSpPr/>
                <p:nvPr/>
              </p:nvSpPr>
              <p:spPr>
                <a:xfrm>
                  <a:off x="2946304" y="1935663"/>
                  <a:ext cx="5108036" cy="1040899"/>
                </a:xfrm>
                <a:prstGeom prst="roundRect">
                  <a:avLst>
                    <a:gd name="adj" fmla="val 12901"/>
                  </a:avLst>
                </a:prstGeom>
                <a:solidFill>
                  <a:srgbClr val="FFCD05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6774AA1-CE30-4EED-B629-89165341CC69}"/>
                  </a:ext>
                </a:extLst>
              </p:cNvPr>
              <p:cNvSpPr txBox="1"/>
              <p:nvPr/>
            </p:nvSpPr>
            <p:spPr>
              <a:xfrm>
                <a:off x="5616512" y="2132946"/>
                <a:ext cx="2031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中期目標</a:t>
                </a:r>
              </a:p>
            </p:txBody>
          </p:sp>
        </p:grp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CD44436-2C93-4B43-9637-AC99E9889FFA}"/>
                </a:ext>
              </a:extLst>
            </p:cNvPr>
            <p:cNvSpPr txBox="1"/>
            <p:nvPr/>
          </p:nvSpPr>
          <p:spPr>
            <a:xfrm>
              <a:off x="5275198" y="3419774"/>
              <a:ext cx="26324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．提供網站與</a:t>
              </a:r>
              <a:r>
                <a:rPr lang="en-US" altLang="zh-TW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AF829E6-34C9-4FC3-9165-BB0A6A14C635}"/>
                </a:ext>
              </a:extLst>
            </p:cNvPr>
            <p:cNvSpPr txBox="1"/>
            <p:nvPr/>
          </p:nvSpPr>
          <p:spPr>
            <a:xfrm>
              <a:off x="5275198" y="409381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．訂閱制</a:t>
              </a: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4AD6529-63D2-4631-BE1D-DA785CEC6047}"/>
              </a:ext>
            </a:extLst>
          </p:cNvPr>
          <p:cNvGrpSpPr/>
          <p:nvPr/>
        </p:nvGrpSpPr>
        <p:grpSpPr>
          <a:xfrm>
            <a:off x="2985271" y="2346630"/>
            <a:ext cx="2495936" cy="3096814"/>
            <a:chOff x="5188616" y="2366726"/>
            <a:chExt cx="2884943" cy="3096814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A03813F4-ECD2-448A-800D-62DE4980F474}"/>
                </a:ext>
              </a:extLst>
            </p:cNvPr>
            <p:cNvGrpSpPr/>
            <p:nvPr/>
          </p:nvGrpSpPr>
          <p:grpSpPr>
            <a:xfrm>
              <a:off x="5188616" y="2366726"/>
              <a:ext cx="2884943" cy="3096814"/>
              <a:chOff x="5169396" y="2366726"/>
              <a:chExt cx="2884943" cy="3096814"/>
            </a:xfrm>
          </p:grpSpPr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051B2D94-4654-42EB-886D-C86295220A54}"/>
                  </a:ext>
                </a:extLst>
              </p:cNvPr>
              <p:cNvGrpSpPr/>
              <p:nvPr/>
            </p:nvGrpSpPr>
            <p:grpSpPr>
              <a:xfrm>
                <a:off x="5169396" y="2366726"/>
                <a:ext cx="2884943" cy="3096814"/>
                <a:chOff x="5169396" y="2366726"/>
                <a:chExt cx="2884943" cy="3096814"/>
              </a:xfrm>
            </p:grpSpPr>
            <p:sp>
              <p:nvSpPr>
                <p:cNvPr id="43" name="矩形: 圓角 12">
                  <a:extLst>
                    <a:ext uri="{FF2B5EF4-FFF2-40B4-BE49-F238E27FC236}">
                      <a16:creationId xmlns:a16="http://schemas.microsoft.com/office/drawing/2014/main" id="{B379B4BD-A312-4022-9947-FEE2CA14819F}"/>
                    </a:ext>
                  </a:extLst>
                </p:cNvPr>
                <p:cNvSpPr/>
                <p:nvPr/>
              </p:nvSpPr>
              <p:spPr>
                <a:xfrm>
                  <a:off x="5179229" y="2929428"/>
                  <a:ext cx="2844631" cy="2534112"/>
                </a:xfrm>
                <a:prstGeom prst="roundRect">
                  <a:avLst>
                    <a:gd name="adj" fmla="val 14059"/>
                  </a:avLst>
                </a:prstGeom>
                <a:noFill/>
                <a:ln w="38100">
                  <a:solidFill>
                    <a:srgbClr val="00B3F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矩形: 圓角 11">
                  <a:extLst>
                    <a:ext uri="{FF2B5EF4-FFF2-40B4-BE49-F238E27FC236}">
                      <a16:creationId xmlns:a16="http://schemas.microsoft.com/office/drawing/2014/main" id="{72A55C35-ACAD-43FB-AC9A-DDE826CB0466}"/>
                    </a:ext>
                  </a:extLst>
                </p:cNvPr>
                <p:cNvSpPr/>
                <p:nvPr/>
              </p:nvSpPr>
              <p:spPr>
                <a:xfrm>
                  <a:off x="5169396" y="2366726"/>
                  <a:ext cx="2884943" cy="1084397"/>
                </a:xfrm>
                <a:prstGeom prst="roundRect">
                  <a:avLst>
                    <a:gd name="adj" fmla="val 12901"/>
                  </a:avLst>
                </a:prstGeom>
                <a:solidFill>
                  <a:srgbClr val="05BCFE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86774AA1-CE30-4EED-B629-89165341CC69}"/>
                  </a:ext>
                </a:extLst>
              </p:cNvPr>
              <p:cNvSpPr txBox="1"/>
              <p:nvPr/>
            </p:nvSpPr>
            <p:spPr>
              <a:xfrm>
                <a:off x="5500224" y="2611248"/>
                <a:ext cx="2031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短期</a:t>
                </a:r>
                <a:r>
                  <a:rPr lang="zh-TW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目標</a:t>
                </a:r>
              </a:p>
            </p:txBody>
          </p:sp>
        </p:grp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CD44436-2C93-4B43-9637-AC99E9889FFA}"/>
                </a:ext>
              </a:extLst>
            </p:cNvPr>
            <p:cNvSpPr txBox="1"/>
            <p:nvPr/>
          </p:nvSpPr>
          <p:spPr>
            <a:xfrm>
              <a:off x="5409503" y="3616967"/>
              <a:ext cx="1816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．合作</a:t>
              </a:r>
              <a:r>
                <a:rPr lang="en-US" altLang="zh-TW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KOL</a:t>
              </a:r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AF829E6-34C9-4FC3-9165-BB0A6A14C635}"/>
                </a:ext>
              </a:extLst>
            </p:cNvPr>
            <p:cNvSpPr txBox="1"/>
            <p:nvPr/>
          </p:nvSpPr>
          <p:spPr>
            <a:xfrm>
              <a:off x="5409503" y="419051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．增加使用率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AF829E6-34C9-4FC3-9165-BB0A6A14C635}"/>
                </a:ext>
              </a:extLst>
            </p:cNvPr>
            <p:cNvSpPr txBox="1"/>
            <p:nvPr/>
          </p:nvSpPr>
          <p:spPr>
            <a:xfrm>
              <a:off x="5409503" y="471188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．提高知名度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258997" y="5874507"/>
            <a:ext cx="5663940" cy="677663"/>
            <a:chOff x="3258997" y="5874507"/>
            <a:chExt cx="5663940" cy="677663"/>
          </a:xfrm>
        </p:grpSpPr>
        <p:sp>
          <p:nvSpPr>
            <p:cNvPr id="36" name="矩形 35"/>
            <p:cNvSpPr/>
            <p:nvPr/>
          </p:nvSpPr>
          <p:spPr>
            <a:xfrm>
              <a:off x="3258997" y="5874507"/>
              <a:ext cx="56639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*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KOL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：關鍵意見領袖，在網路上具有一定影響力的人</a:t>
              </a:r>
              <a:endParaRPr lang="en-US" altLang="zh-TW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032548" y="6182838"/>
              <a:ext cx="4408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大多透過</a:t>
              </a:r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IG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、</a:t>
              </a:r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FB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、</a:t>
              </a:r>
              <a:r>
                <a:rPr lang="en-US" altLang="zh-TW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Youtuber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來產生影響力</a:t>
              </a:r>
              <a:endPara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2009573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691843"/>
            <a:ext cx="5448772" cy="54743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</p:spTree>
    <p:extLst>
      <p:ext uri="{BB962C8B-B14F-4D97-AF65-F5344CB8AC3E}">
        <p14:creationId xmlns:p14="http://schemas.microsoft.com/office/powerpoint/2010/main" val="6157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系統軟硬體需求與技術平台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1709387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字方塊 18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1647832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02" y="323581"/>
            <a:ext cx="6140790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1" name="矩形 10"/>
          <p:cNvSpPr/>
          <p:nvPr/>
        </p:nvSpPr>
        <p:spPr>
          <a:xfrm>
            <a:off x="3781009" y="323582"/>
            <a:ext cx="3144447" cy="277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95214" y="336060"/>
            <a:ext cx="2023946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69728" y="3140194"/>
            <a:ext cx="4550158" cy="1611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1717" y="336060"/>
            <a:ext cx="1717133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69728" y="4789713"/>
            <a:ext cx="5733979" cy="136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7"/>
          <a:stretch/>
        </p:blipFill>
        <p:spPr>
          <a:xfrm>
            <a:off x="2141042" y="2370108"/>
            <a:ext cx="9854189" cy="25615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965333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</a:t>
            </a:r>
            <a:r>
              <a:rPr lang="en-US" altLang="zh-TW" sz="2400" b="1" dirty="0" smtClean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24, </a:t>
            </a:r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2564179" y="3238602"/>
            <a:ext cx="3130566" cy="1693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377652" y="2728092"/>
            <a:ext cx="5197033" cy="2147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18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583878" y="166456"/>
            <a:ext cx="6802243" cy="6400800"/>
            <a:chOff x="3583878" y="166456"/>
            <a:chExt cx="6802243" cy="6400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878" y="166456"/>
              <a:ext cx="6802243" cy="64008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4965539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趙　晴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965539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10946010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劉姿妘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55326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吳宇晞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355326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陳品茹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965539" y="4494730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10946029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李嘉羚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 animBg="1"/>
      <p:bldP spid="3" grpId="1" animBg="1"/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285764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21954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153322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08710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020880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849714" y="595465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4" name="矩形 13"/>
          <p:cNvSpPr/>
          <p:nvPr/>
        </p:nvSpPr>
        <p:spPr>
          <a:xfrm>
            <a:off x="3466063" y="780398"/>
            <a:ext cx="1270829" cy="4929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89561" y="2542478"/>
            <a:ext cx="1217133" cy="218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5186680" y="2839720"/>
            <a:ext cx="1270000" cy="538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20</a:t>
            </a:fld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108765" y="997526"/>
            <a:ext cx="1461008" cy="5174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2" grpId="0"/>
      <p:bldP spid="14" grpId="0" animBg="1"/>
      <p:bldP spid="14" grpId="1" animBg="1"/>
      <p:bldP spid="15" grpId="0" animBg="1"/>
      <p:bldP spid="15" grpId="1" animBg="1"/>
      <p:bldP spid="3" grpId="0" animBg="1"/>
      <p:bldP spid="21" grpId="0" animBg="1"/>
      <p:bldP spid="2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分析類別圖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2602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dirty="0">
                <a:effectLst/>
              </a:rPr>
              <a:t>分析物件圖</a:t>
            </a:r>
            <a:endParaRPr lang="en-US" altLang="zh-TW" sz="2000" dirty="0">
              <a:effectLst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6090920" y="2306319"/>
            <a:ext cx="1122680" cy="118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20" name="矩形 19"/>
          <p:cNvSpPr/>
          <p:nvPr/>
        </p:nvSpPr>
        <p:spPr>
          <a:xfrm>
            <a:off x="3886200" y="2468880"/>
            <a:ext cx="1122679" cy="2468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40040" y="2235201"/>
            <a:ext cx="1457960" cy="168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051800" y="4409441"/>
            <a:ext cx="1143000" cy="934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21</a:t>
            </a:fld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35213" y="314004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建立行程</a:t>
            </a:r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2" grpId="0" animBg="1"/>
      <p:bldP spid="23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3354231" y="477569"/>
            <a:ext cx="8321954" cy="5526991"/>
            <a:chOff x="2810598" y="653954"/>
            <a:chExt cx="8097709" cy="537805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598" y="653954"/>
              <a:ext cx="8097709" cy="5378059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2981923" y="88052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建立行程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38" y="4653876"/>
            <a:ext cx="3033049" cy="2159068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22</a:t>
            </a:fld>
            <a:endParaRPr lang="en-US" dirty="0"/>
          </a:p>
        </p:txBody>
      </p:sp>
      <p:sp>
        <p:nvSpPr>
          <p:cNvPr id="20" name="矩形 19"/>
          <p:cNvSpPr/>
          <p:nvPr/>
        </p:nvSpPr>
        <p:spPr>
          <a:xfrm>
            <a:off x="3426489" y="2510922"/>
            <a:ext cx="1406338" cy="8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284980" y="2412685"/>
            <a:ext cx="1687017" cy="169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244485" y="536115"/>
            <a:ext cx="2361361" cy="5392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flipH="1">
            <a:off x="8040343" y="2754425"/>
            <a:ext cx="1066800" cy="528415"/>
          </a:xfrm>
          <a:prstGeom prst="rightArrow">
            <a:avLst>
              <a:gd name="adj1" fmla="val 26567"/>
              <a:gd name="adj2" fmla="val 1040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282533" y="2402853"/>
            <a:ext cx="1687017" cy="1696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3426490" y="4435802"/>
            <a:ext cx="1386672" cy="39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8" grpId="0" animBg="1"/>
      <p:bldP spid="8" grpId="1" animBg="1"/>
      <p:bldP spid="29" grpId="0" animBg="1"/>
      <p:bldP spid="29" grpId="1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23" y="536115"/>
            <a:ext cx="7823138" cy="61312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1" name="矩形 10"/>
          <p:cNvSpPr/>
          <p:nvPr/>
        </p:nvSpPr>
        <p:spPr>
          <a:xfrm>
            <a:off x="4740483" y="1424152"/>
            <a:ext cx="2056408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74806" y="1739592"/>
            <a:ext cx="1872805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413286" y="2473793"/>
            <a:ext cx="3356165" cy="86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672520" y="3548634"/>
            <a:ext cx="1590248" cy="81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4806" y="4949609"/>
            <a:ext cx="3550887" cy="709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24</a:t>
            </a:fld>
            <a:endParaRPr lang="zh-TW" altLang="en-US" dirty="0"/>
          </a:p>
        </p:txBody>
      </p:sp>
      <p:grpSp>
        <p:nvGrpSpPr>
          <p:cNvPr id="28" name="群組 27"/>
          <p:cNvGrpSpPr/>
          <p:nvPr/>
        </p:nvGrpSpPr>
        <p:grpSpPr>
          <a:xfrm>
            <a:off x="1860314" y="2317467"/>
            <a:ext cx="8355477" cy="4011196"/>
            <a:chOff x="-2987040" y="-655320"/>
            <a:chExt cx="17967960" cy="862584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/>
            <a:srcRect l="333" t="10297" r="1417" b="5851"/>
            <a:stretch/>
          </p:blipFill>
          <p:spPr>
            <a:xfrm>
              <a:off x="-2987040" y="-655320"/>
              <a:ext cx="17967960" cy="862584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-1432560" y="1600200"/>
              <a:ext cx="14615160" cy="6370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860314" y="2210158"/>
            <a:ext cx="8355477" cy="4106568"/>
            <a:chOff x="-2926080" y="-822960"/>
            <a:chExt cx="17891760" cy="879348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5"/>
            <a:srcRect l="668" t="8667" r="1499" b="5851"/>
            <a:stretch/>
          </p:blipFill>
          <p:spPr>
            <a:xfrm>
              <a:off x="-2926080" y="-822960"/>
              <a:ext cx="17891760" cy="879348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1291181" y="1423233"/>
              <a:ext cx="12198119" cy="6547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868317" y="2208517"/>
            <a:ext cx="8251044" cy="4055241"/>
            <a:chOff x="-2926080" y="-822960"/>
            <a:chExt cx="17891760" cy="8793482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5"/>
            <a:srcRect l="668" t="8667" r="1499" b="5851"/>
            <a:stretch/>
          </p:blipFill>
          <p:spPr>
            <a:xfrm>
              <a:off x="-2926080" y="-822960"/>
              <a:ext cx="17891760" cy="879348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1228810" y="2108710"/>
              <a:ext cx="3316253" cy="586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184011" y="2108710"/>
              <a:ext cx="3316253" cy="586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95859" y="3499371"/>
            <a:ext cx="6024326" cy="2948615"/>
            <a:chOff x="-2924564" y="-1817203"/>
            <a:chExt cx="11096756" cy="5431323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6"/>
            <a:srcRect t="8074" r="1250" b="6000"/>
            <a:stretch/>
          </p:blipFill>
          <p:spPr>
            <a:xfrm>
              <a:off x="-2924564" y="-1817203"/>
              <a:ext cx="11096756" cy="5431323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3374287" y="-3228"/>
              <a:ext cx="2641799" cy="359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/>
          <p:cNvGrpSpPr/>
          <p:nvPr/>
        </p:nvGrpSpPr>
        <p:grpSpPr>
          <a:xfrm rot="19256943">
            <a:off x="8066915" y="2436858"/>
            <a:ext cx="344074" cy="413128"/>
            <a:chOff x="6593945" y="472237"/>
            <a:chExt cx="710956" cy="853643"/>
          </a:xfrm>
        </p:grpSpPr>
        <p:sp>
          <p:nvSpPr>
            <p:cNvPr id="42" name="等腰三角形 41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/>
          <p:cNvGrpSpPr/>
          <p:nvPr/>
        </p:nvGrpSpPr>
        <p:grpSpPr>
          <a:xfrm rot="19256943">
            <a:off x="8465175" y="3106168"/>
            <a:ext cx="344074" cy="413128"/>
            <a:chOff x="6593945" y="472237"/>
            <a:chExt cx="710956" cy="853643"/>
          </a:xfrm>
        </p:grpSpPr>
        <p:sp>
          <p:nvSpPr>
            <p:cNvPr id="45" name="等腰三角形 44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/>
          <p:nvPr/>
        </p:nvGrpSpPr>
        <p:grpSpPr>
          <a:xfrm rot="19256943">
            <a:off x="6801017" y="2830397"/>
            <a:ext cx="344074" cy="413128"/>
            <a:chOff x="6593945" y="472237"/>
            <a:chExt cx="710956" cy="853643"/>
          </a:xfrm>
        </p:grpSpPr>
        <p:sp>
          <p:nvSpPr>
            <p:cNvPr id="48" name="等腰三角形 47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1668448" y="4282209"/>
            <a:ext cx="955306" cy="2146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7"/>
          <a:srcRect t="8667" b="6147"/>
          <a:stretch/>
        </p:blipFill>
        <p:spPr>
          <a:xfrm>
            <a:off x="4165926" y="3299452"/>
            <a:ext cx="7447780" cy="3568728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 rot="19256943">
            <a:off x="10126503" y="4695969"/>
            <a:ext cx="344074" cy="413128"/>
            <a:chOff x="6593945" y="472237"/>
            <a:chExt cx="710956" cy="853643"/>
          </a:xfrm>
        </p:grpSpPr>
        <p:sp>
          <p:nvSpPr>
            <p:cNvPr id="51" name="等腰三角形 50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8"/>
          <a:srcRect t="8917" b="6297"/>
          <a:stretch/>
        </p:blipFill>
        <p:spPr>
          <a:xfrm>
            <a:off x="655581" y="3249668"/>
            <a:ext cx="6443441" cy="3073026"/>
          </a:xfrm>
          <a:prstGeom prst="rect">
            <a:avLst/>
          </a:prstGeom>
        </p:spPr>
      </p:pic>
      <p:grpSp>
        <p:nvGrpSpPr>
          <p:cNvPr id="56" name="群組 55"/>
          <p:cNvGrpSpPr/>
          <p:nvPr/>
        </p:nvGrpSpPr>
        <p:grpSpPr>
          <a:xfrm rot="19256943">
            <a:off x="4023242" y="4214034"/>
            <a:ext cx="344074" cy="413128"/>
            <a:chOff x="6593945" y="472237"/>
            <a:chExt cx="710956" cy="853643"/>
          </a:xfrm>
        </p:grpSpPr>
        <p:sp>
          <p:nvSpPr>
            <p:cNvPr id="57" name="等腰三角形 56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12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"/>
                            </p:stCondLst>
                            <p:childTnLst>
                              <p:par>
                                <p:cTn id="1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59" grpId="0" animBg="1"/>
      <p:bldP spid="5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25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 hidden="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 hidden="1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 hidden="1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 hidden="1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  <p:sp>
        <p:nvSpPr>
          <p:cNvPr id="19" name="矩形 18" hidden="1"/>
          <p:cNvSpPr/>
          <p:nvPr/>
        </p:nvSpPr>
        <p:spPr>
          <a:xfrm>
            <a:off x="8169310" y="2258012"/>
            <a:ext cx="1688124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 hidden="1"/>
          <p:cNvSpPr/>
          <p:nvPr/>
        </p:nvSpPr>
        <p:spPr>
          <a:xfrm>
            <a:off x="3386295" y="2502040"/>
            <a:ext cx="1446962" cy="259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 hidden="1"/>
          <p:cNvSpPr/>
          <p:nvPr/>
        </p:nvSpPr>
        <p:spPr>
          <a:xfrm>
            <a:off x="4838282" y="2311121"/>
            <a:ext cx="2517111" cy="321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 hidden="1"/>
          <p:cNvSpPr/>
          <p:nvPr/>
        </p:nvSpPr>
        <p:spPr>
          <a:xfrm>
            <a:off x="3396343" y="2512088"/>
            <a:ext cx="3597310" cy="304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 hidden="1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 hidden="1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 hidden="1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 hidden="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 hidden="1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 hidden="1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 hidden="1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圖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15" y="237532"/>
            <a:ext cx="3493311" cy="1774090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2371317"/>
            <a:ext cx="3340898" cy="3182388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97" y="2218978"/>
            <a:ext cx="1329043" cy="2572735"/>
          </a:xfrm>
          <a:prstGeom prst="rect">
            <a:avLst/>
          </a:prstGeom>
        </p:spPr>
      </p:pic>
      <p:pic>
        <p:nvPicPr>
          <p:cNvPr id="132" name="圖片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59" y="2371317"/>
            <a:ext cx="1475360" cy="1804572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17" y="2482892"/>
            <a:ext cx="1749704" cy="319458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213" y="3767496"/>
            <a:ext cx="1329043" cy="276782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319" y="2117100"/>
            <a:ext cx="1475360" cy="1963082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593945" y="679455"/>
            <a:ext cx="538375" cy="646425"/>
            <a:chOff x="6593945" y="472237"/>
            <a:chExt cx="710956" cy="853643"/>
          </a:xfrm>
        </p:grpSpPr>
        <p:sp>
          <p:nvSpPr>
            <p:cNvPr id="3" name="等腰三角形 2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3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群組 34"/>
          <p:cNvGrpSpPr/>
          <p:nvPr/>
        </p:nvGrpSpPr>
        <p:grpSpPr>
          <a:xfrm>
            <a:off x="6287079" y="1375043"/>
            <a:ext cx="2328238" cy="4142317"/>
            <a:chOff x="3249356" y="1109484"/>
            <a:chExt cx="2328238" cy="4142317"/>
          </a:xfrm>
        </p:grpSpPr>
        <p:grpSp>
          <p:nvGrpSpPr>
            <p:cNvPr id="36" name="群組 35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282879" y="2272118"/>
            <a:ext cx="2328403" cy="3232838"/>
            <a:chOff x="2675070" y="2144797"/>
            <a:chExt cx="2328403" cy="3232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9368556" y="2191568"/>
            <a:ext cx="2289981" cy="3288284"/>
            <a:chOff x="9760747" y="2064247"/>
            <a:chExt cx="2289981" cy="328828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44" name="加號 43"/>
          <p:cNvSpPr/>
          <p:nvPr/>
        </p:nvSpPr>
        <p:spPr>
          <a:xfrm>
            <a:off x="4750750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加號 44"/>
          <p:cNvSpPr/>
          <p:nvPr/>
        </p:nvSpPr>
        <p:spPr>
          <a:xfrm>
            <a:off x="8017426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90" y="3771247"/>
            <a:ext cx="2055654" cy="205565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72" y="3771247"/>
            <a:ext cx="2055654" cy="205565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7" name="群組 16"/>
          <p:cNvGrpSpPr/>
          <p:nvPr/>
        </p:nvGrpSpPr>
        <p:grpSpPr>
          <a:xfrm>
            <a:off x="3251037" y="1139983"/>
            <a:ext cx="2492990" cy="2688761"/>
            <a:chOff x="2775505" y="1831010"/>
            <a:chExt cx="2492990" cy="2688761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2654" y="1831010"/>
              <a:ext cx="1477195" cy="1910356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775505" y="3873440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未滿足需求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478045" y="1016480"/>
            <a:ext cx="2954655" cy="3025645"/>
            <a:chOff x="2584228" y="3579440"/>
            <a:chExt cx="2954655" cy="3025645"/>
          </a:xfrm>
        </p:grpSpPr>
        <p:pic>
          <p:nvPicPr>
            <p:cNvPr id="79" name="圖片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297" y="3579440"/>
              <a:ext cx="1906295" cy="2389844"/>
            </a:xfrm>
            <a:prstGeom prst="rect">
              <a:avLst/>
            </a:prstGeom>
          </p:spPr>
        </p:pic>
        <p:sp>
          <p:nvSpPr>
            <p:cNvPr id="80" name="文字方塊 79"/>
            <p:cNvSpPr txBox="1"/>
            <p:nvPr/>
          </p:nvSpPr>
          <p:spPr>
            <a:xfrm>
              <a:off x="2584228" y="5958754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提供人潮資訊</a:t>
              </a:r>
            </a:p>
          </p:txBody>
        </p:sp>
      </p:grpSp>
      <p:sp>
        <p:nvSpPr>
          <p:cNvPr id="81" name="文字方塊 80"/>
          <p:cNvSpPr txBox="1"/>
          <p:nvPr/>
        </p:nvSpPr>
        <p:spPr>
          <a:xfrm>
            <a:off x="2175645" y="587121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景點資料庫相對缺乏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7247212" y="498161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增加顧客黏著度</a:t>
            </a:r>
          </a:p>
        </p:txBody>
      </p:sp>
      <p:sp>
        <p:nvSpPr>
          <p:cNvPr id="21" name="向下箭號 20"/>
          <p:cNvSpPr/>
          <p:nvPr/>
        </p:nvSpPr>
        <p:spPr>
          <a:xfrm>
            <a:off x="8633111" y="4164118"/>
            <a:ext cx="671331" cy="68853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079277" y="281046"/>
            <a:ext cx="7539559" cy="762982"/>
            <a:chOff x="2882508" y="4088701"/>
            <a:chExt cx="7539559" cy="762982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508" y="4088701"/>
              <a:ext cx="762982" cy="762982"/>
            </a:xfrm>
            <a:prstGeom prst="rect">
              <a:avLst/>
            </a:prstGeom>
          </p:spPr>
        </p:pic>
        <p:sp>
          <p:nvSpPr>
            <p:cNvPr id="83" name="文字方塊 82"/>
            <p:cNvSpPr txBox="1"/>
            <p:nvPr/>
          </p:nvSpPr>
          <p:spPr>
            <a:xfrm>
              <a:off x="3568909" y="4116249"/>
              <a:ext cx="6853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改進現有系統中不完善的功能</a:t>
              </a:r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1201368" y="6371903"/>
            <a:ext cx="961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21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655934" y="3910205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0"/>
          <a:stretch/>
        </p:blipFill>
        <p:spPr>
          <a:xfrm>
            <a:off x="4208277" y="104403"/>
            <a:ext cx="5788653" cy="1538260"/>
          </a:xfrm>
          <a:prstGeom prst="rect">
            <a:avLst/>
          </a:prstGeom>
        </p:spPr>
      </p:pic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2118390757"/>
              </p:ext>
            </p:extLst>
          </p:nvPr>
        </p:nvGraphicFramePr>
        <p:xfrm>
          <a:off x="3923464" y="1701007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2565159167"/>
              </p:ext>
            </p:extLst>
          </p:nvPr>
        </p:nvGraphicFramePr>
        <p:xfrm>
          <a:off x="4265651" y="1822904"/>
          <a:ext cx="5710588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1438731887"/>
              </p:ext>
            </p:extLst>
          </p:nvPr>
        </p:nvGraphicFramePr>
        <p:xfrm>
          <a:off x="4265651" y="1822904"/>
          <a:ext cx="5737656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矩形 12"/>
          <p:cNvSpPr/>
          <p:nvPr/>
        </p:nvSpPr>
        <p:spPr>
          <a:xfrm>
            <a:off x="4208277" y="5595201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橢圓 16"/>
          <p:cNvSpPr/>
          <p:nvPr/>
        </p:nvSpPr>
        <p:spPr>
          <a:xfrm>
            <a:off x="4306436" y="2855221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403502" y="2999587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306436" y="2671522"/>
            <a:ext cx="2369856" cy="750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618569" y="3513029"/>
            <a:ext cx="1276756" cy="604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0271220" y="13600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3~5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90311" y="210949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4208277" y="4449536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306436" y="5172157"/>
            <a:ext cx="2132464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7012470" y="2830066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3" grpId="0">
        <p:bldAsOne/>
      </p:bldGraphic>
      <p:bldP spid="13" grpId="0" animBg="1"/>
      <p:bldP spid="13" grpId="1" animBg="1"/>
      <p:bldP spid="17" grpId="0" animBg="1"/>
      <p:bldP spid="17" grpId="1" animBg="1"/>
      <p:bldP spid="25" grpId="0" animBg="1"/>
      <p:bldP spid="25" grpId="1" animBg="1"/>
      <p:bldP spid="26" grpId="0" animBg="1"/>
      <p:bldP spid="27" grpId="0" animBg="1"/>
      <p:bldP spid="30" grpId="0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2649</TotalTime>
  <Words>918</Words>
  <Application>Microsoft Office PowerPoint</Application>
  <PresentationFormat>寬螢幕</PresentationFormat>
  <Paragraphs>260</Paragraphs>
  <Slides>28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401</cp:revision>
  <dcterms:created xsi:type="dcterms:W3CDTF">2023-05-03T02:59:59Z</dcterms:created>
  <dcterms:modified xsi:type="dcterms:W3CDTF">2023-05-25T14:57:11Z</dcterms:modified>
</cp:coreProperties>
</file>